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itter Bold" charset="1" panose="02000000000000000000"/>
      <p:regular r:id="rId16"/>
    </p:embeddedFont>
    <p:embeddedFont>
      <p:font typeface="Bitter" charset="1" panose="02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github.com/jigyasay/Fake_News_Detection/blob/main/app.py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34595" y="2093633"/>
            <a:ext cx="5157670" cy="6099734"/>
          </a:xfrm>
          <a:custGeom>
            <a:avLst/>
            <a:gdLst/>
            <a:ahLst/>
            <a:cxnLst/>
            <a:rect r="r" b="b" t="t" l="l"/>
            <a:pathLst>
              <a:path h="6099734" w="5157670">
                <a:moveTo>
                  <a:pt x="0" y="0"/>
                </a:moveTo>
                <a:lnTo>
                  <a:pt x="5157670" y="0"/>
                </a:lnTo>
                <a:lnTo>
                  <a:pt x="5157670" y="6099734"/>
                </a:lnTo>
                <a:lnTo>
                  <a:pt x="0" y="6099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752603" y="3120476"/>
            <a:ext cx="8987564" cy="363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86"/>
              </a:lnSpc>
            </a:pPr>
            <a:r>
              <a:rPr lang="en-US" sz="8530" spc="264">
                <a:solidFill>
                  <a:srgbClr val="E9DFFF"/>
                </a:solidFill>
                <a:latin typeface="Bitter Bold"/>
                <a:ea typeface="Bitter Bold"/>
                <a:cs typeface="Bitter Bold"/>
                <a:sym typeface="Bitter Bold"/>
              </a:rPr>
              <a:t>Fake News Detection Web App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2603" y="6920772"/>
            <a:ext cx="8373976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80"/>
              </a:lnSpc>
            </a:pPr>
            <a:r>
              <a:rPr lang="en-US" sz="4000" spc="8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 By Jigyasa Yadav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7476" y="2701693"/>
            <a:ext cx="6129878" cy="4883614"/>
          </a:xfrm>
          <a:custGeom>
            <a:avLst/>
            <a:gdLst/>
            <a:ahLst/>
            <a:cxnLst/>
            <a:rect r="r" b="b" t="t" l="l"/>
            <a:pathLst>
              <a:path h="4883614" w="6129878">
                <a:moveTo>
                  <a:pt x="0" y="0"/>
                </a:moveTo>
                <a:lnTo>
                  <a:pt x="6129878" y="0"/>
                </a:lnTo>
                <a:lnTo>
                  <a:pt x="6129878" y="4883614"/>
                </a:lnTo>
                <a:lnTo>
                  <a:pt x="0" y="4883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0646" y="2844918"/>
            <a:ext cx="7728749" cy="493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90"/>
              </a:lnSpc>
            </a:pPr>
            <a:r>
              <a:rPr lang="en-US" sz="12678">
                <a:solidFill>
                  <a:srgbClr val="E9DFFF"/>
                </a:solidFill>
                <a:latin typeface="Bitter Bold"/>
                <a:ea typeface="Bitter Bold"/>
                <a:cs typeface="Bitter Bold"/>
                <a:sym typeface="Bitter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4060" y="3541317"/>
            <a:ext cx="5573787" cy="5563653"/>
          </a:xfrm>
          <a:custGeom>
            <a:avLst/>
            <a:gdLst/>
            <a:ahLst/>
            <a:cxnLst/>
            <a:rect r="r" b="b" t="t" l="l"/>
            <a:pathLst>
              <a:path h="5563653" w="5573787">
                <a:moveTo>
                  <a:pt x="0" y="0"/>
                </a:moveTo>
                <a:lnTo>
                  <a:pt x="5573787" y="0"/>
                </a:lnTo>
                <a:lnTo>
                  <a:pt x="5573787" y="5563653"/>
                </a:lnTo>
                <a:lnTo>
                  <a:pt x="0" y="556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759232" y="1836458"/>
            <a:ext cx="3798588" cy="6307423"/>
          </a:xfrm>
          <a:custGeom>
            <a:avLst/>
            <a:gdLst/>
            <a:ahLst/>
            <a:cxnLst/>
            <a:rect r="r" b="b" t="t" l="l"/>
            <a:pathLst>
              <a:path h="6307423" w="3798588">
                <a:moveTo>
                  <a:pt x="0" y="0"/>
                </a:moveTo>
                <a:lnTo>
                  <a:pt x="3798588" y="0"/>
                </a:lnTo>
                <a:lnTo>
                  <a:pt x="3798588" y="6307423"/>
                </a:lnTo>
                <a:lnTo>
                  <a:pt x="0" y="6307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1995" y="2231035"/>
            <a:ext cx="7901406" cy="104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9978" y="3871939"/>
            <a:ext cx="10369233" cy="384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8773" indent="-402924" lvl="2">
              <a:lnSpc>
                <a:spcPts val="4171"/>
              </a:lnSpc>
              <a:buFont typeface="Arial"/>
              <a:buChar char="⚬"/>
            </a:pPr>
            <a:r>
              <a:rPr lang="en-US" sz="2799" spc="16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</a:t>
            </a:r>
            <a:r>
              <a:rPr lang="en-US" sz="2799" spc="167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today's digital age, fake news has become a major issue, influencing public opinion and decision-making.</a:t>
            </a:r>
          </a:p>
          <a:p>
            <a:pPr algn="l" marL="604387" indent="-302193" lvl="1">
              <a:lnSpc>
                <a:spcPts val="1679"/>
              </a:lnSpc>
              <a:buFont typeface="Arial"/>
              <a:buChar char="•"/>
            </a:pPr>
          </a:p>
          <a:p>
            <a:pPr algn="l" marL="1208773" indent="-402924" lvl="2">
              <a:lnSpc>
                <a:spcPts val="4171"/>
              </a:lnSpc>
              <a:buFont typeface="Arial"/>
              <a:buChar char="⚬"/>
            </a:pPr>
            <a:r>
              <a:rPr lang="en-US" sz="2799" spc="167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goal of this project is to develop a machine learning-powered web application to detect fake news in real-time.</a:t>
            </a:r>
          </a:p>
          <a:p>
            <a:pPr algn="l" marL="0" indent="0" lvl="0">
              <a:lnSpc>
                <a:spcPts val="417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24600" y="1143000"/>
            <a:ext cx="13105554" cy="104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55610" y="3368757"/>
            <a:ext cx="15051233" cy="554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40600" indent="-570300" lvl="1">
              <a:lnSpc>
                <a:spcPts val="5441"/>
              </a:lnSpc>
              <a:buFont typeface="Arial"/>
              <a:buChar char="•"/>
            </a:pPr>
            <a:r>
              <a:rPr lang="en-US" sz="5283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The rapid spread of fake news can have serious societal impacts, including misinformation and public distrust.</a:t>
            </a:r>
          </a:p>
          <a:p>
            <a:pPr algn="l">
              <a:lnSpc>
                <a:spcPts val="5441"/>
              </a:lnSpc>
            </a:pPr>
          </a:p>
          <a:p>
            <a:pPr algn="l" marL="1140600" indent="-570300" lvl="1">
              <a:lnSpc>
                <a:spcPts val="5441"/>
              </a:lnSpc>
              <a:buFont typeface="Arial"/>
              <a:buChar char="•"/>
            </a:pPr>
            <a:r>
              <a:rPr lang="en-US" sz="5283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There is a need for a reliable tool to differentiate between fake and real news articles.</a:t>
            </a:r>
          </a:p>
          <a:p>
            <a:pPr algn="l" marL="0" indent="0" lvl="0">
              <a:lnSpc>
                <a:spcPts val="544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0547" y="586916"/>
            <a:ext cx="16966906" cy="9113167"/>
            <a:chOff x="0" y="0"/>
            <a:chExt cx="5679811" cy="3050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79811" cy="3050708"/>
            </a:xfrm>
            <a:custGeom>
              <a:avLst/>
              <a:gdLst/>
              <a:ahLst/>
              <a:cxnLst/>
              <a:rect r="r" b="b" t="t" l="l"/>
              <a:pathLst>
                <a:path h="3050708" w="5679811">
                  <a:moveTo>
                    <a:pt x="6844" y="0"/>
                  </a:moveTo>
                  <a:lnTo>
                    <a:pt x="5672967" y="0"/>
                  </a:lnTo>
                  <a:cubicBezTo>
                    <a:pt x="5674782" y="0"/>
                    <a:pt x="5676523" y="721"/>
                    <a:pt x="5677807" y="2005"/>
                  </a:cubicBezTo>
                  <a:cubicBezTo>
                    <a:pt x="5679090" y="3288"/>
                    <a:pt x="5679811" y="5029"/>
                    <a:pt x="5679811" y="6844"/>
                  </a:cubicBezTo>
                  <a:lnTo>
                    <a:pt x="5679811" y="3043863"/>
                  </a:lnTo>
                  <a:cubicBezTo>
                    <a:pt x="5679811" y="3045678"/>
                    <a:pt x="5679090" y="3047419"/>
                    <a:pt x="5677807" y="3048703"/>
                  </a:cubicBezTo>
                  <a:cubicBezTo>
                    <a:pt x="5676523" y="3049987"/>
                    <a:pt x="5674782" y="3050708"/>
                    <a:pt x="5672967" y="3050708"/>
                  </a:cubicBezTo>
                  <a:lnTo>
                    <a:pt x="6844" y="3050708"/>
                  </a:lnTo>
                  <a:cubicBezTo>
                    <a:pt x="5029" y="3050708"/>
                    <a:pt x="3288" y="3049987"/>
                    <a:pt x="2005" y="3048703"/>
                  </a:cubicBezTo>
                  <a:cubicBezTo>
                    <a:pt x="721" y="3047419"/>
                    <a:pt x="0" y="3045678"/>
                    <a:pt x="0" y="3043863"/>
                  </a:cubicBezTo>
                  <a:lnTo>
                    <a:pt x="0" y="6844"/>
                  </a:lnTo>
                  <a:cubicBezTo>
                    <a:pt x="0" y="5029"/>
                    <a:pt x="721" y="3288"/>
                    <a:pt x="2005" y="2005"/>
                  </a:cubicBezTo>
                  <a:cubicBezTo>
                    <a:pt x="3288" y="721"/>
                    <a:pt x="5029" y="0"/>
                    <a:pt x="6844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5679811" cy="2964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29815" y="1143000"/>
            <a:ext cx="11828371" cy="104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6"/>
              </a:lnSpc>
            </a:pPr>
            <a:r>
              <a:rPr lang="en-US" sz="7200">
                <a:solidFill>
                  <a:srgbClr val="0D0750"/>
                </a:solidFill>
                <a:latin typeface="Bitter Bold"/>
                <a:ea typeface="Bitter Bold"/>
                <a:cs typeface="Bitter Bold"/>
                <a:sym typeface="Bitter Bold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1801" y="2832861"/>
            <a:ext cx="15240272" cy="5474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3"/>
              </a:lnSpc>
            </a:pPr>
            <a:r>
              <a:rPr lang="en-US" sz="3109" spc="186">
                <a:solidFill>
                  <a:srgbClr val="0D0750"/>
                </a:solidFill>
                <a:latin typeface="DM Sans Bold"/>
                <a:ea typeface="DM Sans Bold"/>
                <a:cs typeface="DM Sans Bold"/>
                <a:sym typeface="DM Sans Bold"/>
              </a:rPr>
              <a:t>Data</a:t>
            </a:r>
            <a:r>
              <a:rPr lang="en-US" sz="3109" spc="186" u="none">
                <a:solidFill>
                  <a:srgbClr val="0D0750"/>
                </a:solidFill>
                <a:latin typeface="DM Sans Bold"/>
                <a:ea typeface="DM Sans Bold"/>
                <a:cs typeface="DM Sans Bold"/>
                <a:sym typeface="DM Sans Bold"/>
              </a:rPr>
              <a:t> Acquisition:</a:t>
            </a:r>
          </a:p>
          <a:p>
            <a:pPr algn="l" marL="671437" indent="-335718" lvl="1">
              <a:lnSpc>
                <a:spcPts val="4633"/>
              </a:lnSpc>
              <a:buFont typeface="Arial"/>
              <a:buChar char="•"/>
            </a:pPr>
            <a:r>
              <a:rPr lang="en-US" sz="3109" spc="186" u="none">
                <a:solidFill>
                  <a:srgbClr val="0D0750"/>
                </a:solidFill>
                <a:latin typeface="DM Sans"/>
                <a:ea typeface="DM Sans"/>
                <a:cs typeface="DM Sans"/>
                <a:sym typeface="DM Sans"/>
              </a:rPr>
              <a:t>Dataset sourced from Kaggle's Fake News Challenge.</a:t>
            </a:r>
          </a:p>
          <a:p>
            <a:pPr algn="l" marL="671437" indent="-335718" lvl="1">
              <a:lnSpc>
                <a:spcPts val="4633"/>
              </a:lnSpc>
              <a:buFont typeface="Arial"/>
              <a:buChar char="•"/>
            </a:pPr>
            <a:r>
              <a:rPr lang="en-US" sz="3109" spc="186" u="none">
                <a:solidFill>
                  <a:srgbClr val="0D0750"/>
                </a:solidFill>
                <a:latin typeface="DM Sans"/>
                <a:ea typeface="DM Sans"/>
                <a:cs typeface="DM Sans"/>
                <a:sym typeface="DM Sans"/>
              </a:rPr>
              <a:t>Attributes: author, title, and text.</a:t>
            </a:r>
          </a:p>
          <a:p>
            <a:pPr algn="l">
              <a:lnSpc>
                <a:spcPts val="2301"/>
              </a:lnSpc>
            </a:pPr>
          </a:p>
          <a:p>
            <a:pPr algn="l">
              <a:lnSpc>
                <a:spcPts val="4633"/>
              </a:lnSpc>
            </a:pPr>
            <a:r>
              <a:rPr lang="en-US" sz="3109" spc="186" u="none">
                <a:solidFill>
                  <a:srgbClr val="0D0750"/>
                </a:solidFill>
                <a:latin typeface="DM Sans Bold"/>
                <a:ea typeface="DM Sans Bold"/>
                <a:cs typeface="DM Sans Bold"/>
                <a:sym typeface="DM Sans Bold"/>
              </a:rPr>
              <a:t>Data Preprocessing:</a:t>
            </a:r>
          </a:p>
          <a:p>
            <a:pPr algn="l" marL="671437" indent="-335718" lvl="1">
              <a:lnSpc>
                <a:spcPts val="4633"/>
              </a:lnSpc>
              <a:buFont typeface="Arial"/>
              <a:buChar char="•"/>
            </a:pPr>
            <a:r>
              <a:rPr lang="en-US" sz="3109" spc="186" u="none">
                <a:solidFill>
                  <a:srgbClr val="0D0750"/>
                </a:solidFill>
                <a:latin typeface="DM Sans"/>
                <a:ea typeface="DM Sans"/>
                <a:cs typeface="DM Sans"/>
                <a:sym typeface="DM Sans"/>
              </a:rPr>
              <a:t>Handled missing values by filling them with spaces.</a:t>
            </a:r>
          </a:p>
          <a:p>
            <a:pPr algn="l" marL="671437" indent="-335718" lvl="1">
              <a:lnSpc>
                <a:spcPts val="4633"/>
              </a:lnSpc>
              <a:buFont typeface="Arial"/>
              <a:buChar char="•"/>
            </a:pPr>
            <a:r>
              <a:rPr lang="en-US" sz="3109" spc="186" u="none">
                <a:solidFill>
                  <a:srgbClr val="0D0750"/>
                </a:solidFill>
                <a:latin typeface="DM Sans"/>
                <a:ea typeface="DM Sans"/>
                <a:cs typeface="DM Sans"/>
                <a:sym typeface="DM Sans"/>
              </a:rPr>
              <a:t>Text preprocessing: tokenization, stemming, and stopword removal using NLTK.</a:t>
            </a:r>
          </a:p>
          <a:p>
            <a:pPr algn="l">
              <a:lnSpc>
                <a:spcPts val="4633"/>
              </a:lnSpc>
            </a:pPr>
          </a:p>
          <a:p>
            <a:pPr algn="l" marL="0" indent="0" lvl="0">
              <a:lnSpc>
                <a:spcPts val="463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0547" y="586916"/>
            <a:ext cx="16966906" cy="9113167"/>
            <a:chOff x="0" y="0"/>
            <a:chExt cx="5679811" cy="3050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79811" cy="3050708"/>
            </a:xfrm>
            <a:custGeom>
              <a:avLst/>
              <a:gdLst/>
              <a:ahLst/>
              <a:cxnLst/>
              <a:rect r="r" b="b" t="t" l="l"/>
              <a:pathLst>
                <a:path h="3050708" w="5679811">
                  <a:moveTo>
                    <a:pt x="6844" y="0"/>
                  </a:moveTo>
                  <a:lnTo>
                    <a:pt x="5672967" y="0"/>
                  </a:lnTo>
                  <a:cubicBezTo>
                    <a:pt x="5674782" y="0"/>
                    <a:pt x="5676523" y="721"/>
                    <a:pt x="5677807" y="2005"/>
                  </a:cubicBezTo>
                  <a:cubicBezTo>
                    <a:pt x="5679090" y="3288"/>
                    <a:pt x="5679811" y="5029"/>
                    <a:pt x="5679811" y="6844"/>
                  </a:cubicBezTo>
                  <a:lnTo>
                    <a:pt x="5679811" y="3043863"/>
                  </a:lnTo>
                  <a:cubicBezTo>
                    <a:pt x="5679811" y="3045678"/>
                    <a:pt x="5679090" y="3047419"/>
                    <a:pt x="5677807" y="3048703"/>
                  </a:cubicBezTo>
                  <a:cubicBezTo>
                    <a:pt x="5676523" y="3049987"/>
                    <a:pt x="5674782" y="3050708"/>
                    <a:pt x="5672967" y="3050708"/>
                  </a:cubicBezTo>
                  <a:lnTo>
                    <a:pt x="6844" y="3050708"/>
                  </a:lnTo>
                  <a:cubicBezTo>
                    <a:pt x="5029" y="3050708"/>
                    <a:pt x="3288" y="3049987"/>
                    <a:pt x="2005" y="3048703"/>
                  </a:cubicBezTo>
                  <a:cubicBezTo>
                    <a:pt x="721" y="3047419"/>
                    <a:pt x="0" y="3045678"/>
                    <a:pt x="0" y="3043863"/>
                  </a:cubicBezTo>
                  <a:lnTo>
                    <a:pt x="0" y="6844"/>
                  </a:lnTo>
                  <a:cubicBezTo>
                    <a:pt x="0" y="5029"/>
                    <a:pt x="721" y="3288"/>
                    <a:pt x="2005" y="2005"/>
                  </a:cubicBezTo>
                  <a:cubicBezTo>
                    <a:pt x="3288" y="721"/>
                    <a:pt x="5029" y="0"/>
                    <a:pt x="6844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5679811" cy="2964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29815" y="1372019"/>
            <a:ext cx="11828371" cy="104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6"/>
              </a:lnSpc>
            </a:pPr>
            <a:r>
              <a:rPr lang="en-US" sz="7200">
                <a:solidFill>
                  <a:srgbClr val="0D0750"/>
                </a:solidFill>
                <a:latin typeface="Bitter Bold"/>
                <a:ea typeface="Bitter Bold"/>
                <a:cs typeface="Bitter Bold"/>
                <a:sym typeface="Bitter Bold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54329" y="2614685"/>
            <a:ext cx="15025190" cy="603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2919" spc="175">
                <a:solidFill>
                  <a:srgbClr val="0D075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Extraction:</a:t>
            </a:r>
          </a:p>
          <a:p>
            <a:pPr algn="l">
              <a:lnSpc>
                <a:spcPts val="1459"/>
              </a:lnSpc>
            </a:pPr>
          </a:p>
          <a:p>
            <a:pPr algn="l" marL="630343" indent="-315172" lvl="1">
              <a:lnSpc>
                <a:spcPts val="4350"/>
              </a:lnSpc>
              <a:buFont typeface="Arial"/>
              <a:buChar char="•"/>
            </a:pPr>
            <a:r>
              <a:rPr lang="en-US" sz="2919" spc="175">
                <a:solidFill>
                  <a:srgbClr val="0D0750"/>
                </a:solidFill>
                <a:latin typeface="DM Sans"/>
                <a:ea typeface="DM Sans"/>
                <a:cs typeface="DM Sans"/>
                <a:sym typeface="DM Sans"/>
              </a:rPr>
              <a:t>Converted text data into numerical features using TF-IDF Vectorization.</a:t>
            </a:r>
          </a:p>
          <a:p>
            <a:pPr algn="l" marL="630343" indent="-315172" lvl="1">
              <a:lnSpc>
                <a:spcPts val="4350"/>
              </a:lnSpc>
              <a:buFont typeface="Arial"/>
              <a:buChar char="•"/>
            </a:pPr>
            <a:r>
              <a:rPr lang="en-US" sz="2919" spc="175">
                <a:solidFill>
                  <a:srgbClr val="0D0750"/>
                </a:solidFill>
                <a:latin typeface="DM Sans"/>
                <a:ea typeface="DM Sans"/>
                <a:cs typeface="DM Sans"/>
                <a:sym typeface="DM Sans"/>
              </a:rPr>
              <a:t>This method helps in capturing the importance of words in the documents.</a:t>
            </a:r>
          </a:p>
          <a:p>
            <a:pPr algn="l">
              <a:lnSpc>
                <a:spcPts val="1459"/>
              </a:lnSpc>
            </a:pPr>
          </a:p>
          <a:p>
            <a:pPr algn="l" marL="0" indent="0" lvl="0">
              <a:lnSpc>
                <a:spcPts val="4350"/>
              </a:lnSpc>
            </a:pPr>
            <a:r>
              <a:rPr lang="en-US" sz="2919" spc="175">
                <a:solidFill>
                  <a:srgbClr val="0D0750"/>
                </a:solidFill>
                <a:latin typeface="DM Sans Bold"/>
                <a:ea typeface="DM Sans Bold"/>
                <a:cs typeface="DM Sans Bold"/>
                <a:sym typeface="DM Sans Bold"/>
              </a:rPr>
              <a:t>Model</a:t>
            </a:r>
            <a:r>
              <a:rPr lang="en-US" sz="2919" spc="175" u="none">
                <a:solidFill>
                  <a:srgbClr val="0D0750"/>
                </a:solidFill>
                <a:latin typeface="DM Sans Bold"/>
                <a:ea typeface="DM Sans Bold"/>
                <a:cs typeface="DM Sans Bold"/>
                <a:sym typeface="DM Sans Bold"/>
              </a:rPr>
              <a:t> Development:</a:t>
            </a:r>
          </a:p>
          <a:p>
            <a:pPr algn="l">
              <a:lnSpc>
                <a:spcPts val="1459"/>
              </a:lnSpc>
            </a:pPr>
          </a:p>
          <a:p>
            <a:pPr algn="l" marL="630343" indent="-315172" lvl="1">
              <a:lnSpc>
                <a:spcPts val="4350"/>
              </a:lnSpc>
              <a:buFont typeface="Arial"/>
              <a:buChar char="•"/>
            </a:pPr>
            <a:r>
              <a:rPr lang="en-US" sz="2919" spc="175" u="none">
                <a:solidFill>
                  <a:srgbClr val="0D0750"/>
                </a:solidFill>
                <a:latin typeface="DM Sans"/>
                <a:ea typeface="DM Sans"/>
                <a:cs typeface="DM Sans"/>
                <a:sym typeface="DM Sans"/>
              </a:rPr>
              <a:t>Cho</a:t>
            </a:r>
            <a:r>
              <a:rPr lang="en-US" sz="2919" spc="175" u="none">
                <a:solidFill>
                  <a:srgbClr val="0D0750"/>
                </a:solidFill>
                <a:latin typeface="DM Sans"/>
                <a:ea typeface="DM Sans"/>
                <a:cs typeface="DM Sans"/>
                <a:sym typeface="DM Sans"/>
              </a:rPr>
              <a:t>se Logistic Regression for its effectiveness in binary classification tasks.</a:t>
            </a:r>
          </a:p>
          <a:p>
            <a:pPr algn="l" marL="630343" indent="-315172" lvl="1">
              <a:lnSpc>
                <a:spcPts val="4350"/>
              </a:lnSpc>
              <a:buFont typeface="Arial"/>
              <a:buChar char="•"/>
            </a:pPr>
            <a:r>
              <a:rPr lang="en-US" sz="2919" spc="175" u="none">
                <a:solidFill>
                  <a:srgbClr val="0D0750"/>
                </a:solidFill>
                <a:latin typeface="DM Sans"/>
                <a:ea typeface="DM Sans"/>
                <a:cs typeface="DM Sans"/>
                <a:sym typeface="DM Sans"/>
              </a:rPr>
              <a:t>Split d</a:t>
            </a:r>
            <a:r>
              <a:rPr lang="en-US" sz="2919" spc="175" u="none">
                <a:solidFill>
                  <a:srgbClr val="0D0750"/>
                </a:solidFill>
                <a:latin typeface="DM Sans"/>
                <a:ea typeface="DM Sans"/>
                <a:cs typeface="DM Sans"/>
                <a:sym typeface="DM Sans"/>
              </a:rPr>
              <a:t>ata into training and testing sets for evaluation.</a:t>
            </a:r>
          </a:p>
          <a:p>
            <a:pPr algn="l" marL="630343" indent="-315172" lvl="1">
              <a:lnSpc>
                <a:spcPts val="4350"/>
              </a:lnSpc>
              <a:buFont typeface="Arial"/>
              <a:buChar char="•"/>
            </a:pPr>
            <a:r>
              <a:rPr lang="en-US" sz="2919" spc="175" u="none">
                <a:solidFill>
                  <a:srgbClr val="0D0750"/>
                </a:solidFill>
                <a:latin typeface="DM Sans"/>
                <a:ea typeface="DM Sans"/>
                <a:cs typeface="DM Sans"/>
                <a:sym typeface="DM Sans"/>
              </a:rPr>
              <a:t>Trained the model on the preprocessed and vectorized data.</a:t>
            </a:r>
          </a:p>
          <a:p>
            <a:pPr algn="l" marL="0" indent="0" lvl="0">
              <a:lnSpc>
                <a:spcPts val="435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7134" y="2639015"/>
            <a:ext cx="5573787" cy="5563653"/>
          </a:xfrm>
          <a:custGeom>
            <a:avLst/>
            <a:gdLst/>
            <a:ahLst/>
            <a:cxnLst/>
            <a:rect r="r" b="b" t="t" l="l"/>
            <a:pathLst>
              <a:path h="5563653" w="5573787">
                <a:moveTo>
                  <a:pt x="0" y="0"/>
                </a:moveTo>
                <a:lnTo>
                  <a:pt x="5573787" y="0"/>
                </a:lnTo>
                <a:lnTo>
                  <a:pt x="5573787" y="5563653"/>
                </a:lnTo>
                <a:lnTo>
                  <a:pt x="0" y="556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48755" y="2996698"/>
            <a:ext cx="6810545" cy="4293604"/>
          </a:xfrm>
          <a:custGeom>
            <a:avLst/>
            <a:gdLst/>
            <a:ahLst/>
            <a:cxnLst/>
            <a:rect r="r" b="b" t="t" l="l"/>
            <a:pathLst>
              <a:path h="4293604" w="6810545">
                <a:moveTo>
                  <a:pt x="0" y="0"/>
                </a:moveTo>
                <a:lnTo>
                  <a:pt x="6810545" y="0"/>
                </a:lnTo>
                <a:lnTo>
                  <a:pt x="6810545" y="4293604"/>
                </a:lnTo>
                <a:lnTo>
                  <a:pt x="0" y="4293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95837"/>
            <a:ext cx="7901406" cy="104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39026"/>
            <a:ext cx="9098781" cy="42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3"/>
              </a:lnSpc>
            </a:pPr>
            <a:r>
              <a:rPr lang="en-US" sz="2579" spc="15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</a:t>
            </a:r>
            <a:r>
              <a:rPr lang="en-US" sz="2579" spc="154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odel Performance:</a:t>
            </a:r>
          </a:p>
          <a:p>
            <a:pPr algn="l" marL="556922" indent="-278461" lvl="1">
              <a:lnSpc>
                <a:spcPts val="3843"/>
              </a:lnSpc>
              <a:buFont typeface="Arial"/>
              <a:buChar char="•"/>
            </a:pPr>
            <a:r>
              <a:rPr lang="en-US" sz="2579" spc="154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Training Accuracy: [0.9868389423076923]</a:t>
            </a:r>
          </a:p>
          <a:p>
            <a:pPr algn="l" marL="556922" indent="-278461" lvl="1">
              <a:lnSpc>
                <a:spcPts val="3843"/>
              </a:lnSpc>
              <a:buFont typeface="Arial"/>
              <a:buChar char="•"/>
            </a:pPr>
            <a:r>
              <a:rPr lang="en-US" sz="2579" spc="154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 Accuracy: [0.9764423076923077]</a:t>
            </a:r>
          </a:p>
          <a:p>
            <a:pPr algn="l">
              <a:lnSpc>
                <a:spcPts val="3843"/>
              </a:lnSpc>
            </a:pPr>
          </a:p>
          <a:p>
            <a:pPr algn="l">
              <a:lnSpc>
                <a:spcPts val="3843"/>
              </a:lnSpc>
            </a:pPr>
            <a:r>
              <a:rPr lang="en-US" sz="2579" spc="154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User Interface:</a:t>
            </a:r>
          </a:p>
          <a:p>
            <a:pPr algn="l" marL="556922" indent="-278461" lvl="1">
              <a:lnSpc>
                <a:spcPts val="3843"/>
              </a:lnSpc>
              <a:buFont typeface="Arial"/>
              <a:buChar char="•"/>
            </a:pPr>
            <a:r>
              <a:rPr lang="en-US" sz="2579" spc="154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Built an web application app using Streamlit for an interactive user experience.</a:t>
            </a:r>
          </a:p>
          <a:p>
            <a:pPr algn="l" marL="556922" indent="-278461" lvl="1">
              <a:lnSpc>
                <a:spcPts val="3843"/>
              </a:lnSpc>
              <a:buFont typeface="Arial"/>
              <a:buChar char="•"/>
            </a:pPr>
            <a:r>
              <a:rPr lang="en-US" sz="2579" spc="154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Users can input news articles and receive real-time predictions on their authenticity.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6734" y="2223383"/>
            <a:ext cx="5271134" cy="5309750"/>
          </a:xfrm>
          <a:custGeom>
            <a:avLst/>
            <a:gdLst/>
            <a:ahLst/>
            <a:cxnLst/>
            <a:rect r="r" b="b" t="t" l="l"/>
            <a:pathLst>
              <a:path h="5309750" w="5271134">
                <a:moveTo>
                  <a:pt x="0" y="0"/>
                </a:moveTo>
                <a:lnTo>
                  <a:pt x="5271134" y="0"/>
                </a:lnTo>
                <a:lnTo>
                  <a:pt x="5271134" y="5309750"/>
                </a:lnTo>
                <a:lnTo>
                  <a:pt x="0" y="530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4105808" cy="5972084"/>
          </a:xfrm>
          <a:custGeom>
            <a:avLst/>
            <a:gdLst/>
            <a:ahLst/>
            <a:cxnLst/>
            <a:rect r="r" b="b" t="t" l="l"/>
            <a:pathLst>
              <a:path h="5972084" w="4105808">
                <a:moveTo>
                  <a:pt x="0" y="0"/>
                </a:moveTo>
                <a:lnTo>
                  <a:pt x="4105808" y="0"/>
                </a:lnTo>
                <a:lnTo>
                  <a:pt x="4105808" y="5972084"/>
                </a:lnTo>
                <a:lnTo>
                  <a:pt x="0" y="5972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81263" y="1143000"/>
            <a:ext cx="8834427" cy="104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DISCUSSION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89227" y="2795191"/>
            <a:ext cx="11021035" cy="523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1"/>
              </a:lnSpc>
            </a:pPr>
            <a:r>
              <a:rPr lang="en-US" sz="3007" spc="18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</a:t>
            </a:r>
            <a:r>
              <a:rPr lang="en-US" sz="3007" spc="180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 Feedback:</a:t>
            </a:r>
          </a:p>
          <a:p>
            <a:pPr algn="l" marL="649407" indent="-324703" lvl="1">
              <a:lnSpc>
                <a:spcPts val="4481"/>
              </a:lnSpc>
              <a:buFont typeface="Arial"/>
              <a:buChar char="•"/>
            </a:pPr>
            <a:r>
              <a:rPr lang="en-US" sz="3007" spc="180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Positive feedback for accuracy and ease of use.</a:t>
            </a:r>
          </a:p>
          <a:p>
            <a:pPr algn="l" marL="649407" indent="-324703" lvl="1">
              <a:lnSpc>
                <a:spcPts val="4481"/>
              </a:lnSpc>
              <a:buFont typeface="Arial"/>
              <a:buChar char="•"/>
            </a:pPr>
            <a:r>
              <a:rPr lang="en-US" sz="3007" spc="180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Potential as a practical tool for combating </a:t>
            </a:r>
          </a:p>
          <a:p>
            <a:pPr algn="l" marL="0" indent="0" lvl="0">
              <a:lnSpc>
                <a:spcPts val="4481"/>
              </a:lnSpc>
            </a:pPr>
            <a:r>
              <a:rPr lang="en-US" sz="3007" spc="180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    </a:t>
            </a:r>
            <a:r>
              <a:rPr lang="en-US" sz="3007" spc="180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fake news.</a:t>
            </a:r>
          </a:p>
          <a:p>
            <a:pPr algn="l">
              <a:lnSpc>
                <a:spcPts val="1624"/>
              </a:lnSpc>
            </a:pPr>
          </a:p>
          <a:p>
            <a:pPr algn="l">
              <a:lnSpc>
                <a:spcPts val="4481"/>
              </a:lnSpc>
            </a:pPr>
            <a:r>
              <a:rPr lang="en-US" sz="3007" spc="180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Challenges:</a:t>
            </a:r>
          </a:p>
          <a:p>
            <a:pPr algn="l" marL="649407" indent="-324703" lvl="1">
              <a:lnSpc>
                <a:spcPts val="4481"/>
              </a:lnSpc>
              <a:buFont typeface="Arial"/>
              <a:buChar char="•"/>
            </a:pPr>
            <a:r>
              <a:rPr lang="en-US" sz="3007" spc="180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Limited by the size and diversity of the dataset.</a:t>
            </a:r>
          </a:p>
          <a:p>
            <a:pPr algn="l" marL="649407" indent="-324703" lvl="1">
              <a:lnSpc>
                <a:spcPts val="4481"/>
              </a:lnSpc>
              <a:buFont typeface="Arial"/>
              <a:buChar char="•"/>
            </a:pPr>
            <a:r>
              <a:rPr lang="en-US" sz="3007" spc="180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Potential biases in the data affecting model performance.</a:t>
            </a:r>
          </a:p>
          <a:p>
            <a:pPr algn="l" marL="0" indent="0" lvl="0">
              <a:lnSpc>
                <a:spcPts val="448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58779" y="2477813"/>
            <a:ext cx="6637451" cy="5676430"/>
          </a:xfrm>
          <a:custGeom>
            <a:avLst/>
            <a:gdLst/>
            <a:ahLst/>
            <a:cxnLst/>
            <a:rect r="r" b="b" t="t" l="l"/>
            <a:pathLst>
              <a:path h="5676430" w="6637451">
                <a:moveTo>
                  <a:pt x="0" y="0"/>
                </a:moveTo>
                <a:lnTo>
                  <a:pt x="6637451" y="0"/>
                </a:lnTo>
                <a:lnTo>
                  <a:pt x="6637451" y="5676430"/>
                </a:lnTo>
                <a:lnTo>
                  <a:pt x="0" y="567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7141" y="1038453"/>
            <a:ext cx="10769069" cy="79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62"/>
              </a:lnSpc>
            </a:pPr>
            <a:r>
              <a:rPr lang="en-US" sz="5497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Conclusion and 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7141" y="2401613"/>
            <a:ext cx="11661638" cy="629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sz="2554" spc="15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</a:t>
            </a:r>
            <a:r>
              <a:rPr lang="en-US" sz="2554" spc="153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onclusion:</a:t>
            </a:r>
          </a:p>
          <a:p>
            <a:pPr algn="l" marL="551515" indent="-275757" lvl="1">
              <a:lnSpc>
                <a:spcPts val="3806"/>
              </a:lnSpc>
              <a:buFont typeface="Arial"/>
              <a:buChar char="•"/>
            </a:pPr>
            <a:r>
              <a:rPr lang="en-US" sz="2554" spc="153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web app effectively demonstrates the use of machine learning and NLP for fake news detection.</a:t>
            </a:r>
          </a:p>
          <a:p>
            <a:pPr algn="l" marL="551515" indent="-275757" lvl="1">
              <a:lnSpc>
                <a:spcPts val="3806"/>
              </a:lnSpc>
              <a:buFont typeface="Arial"/>
              <a:buChar char="•"/>
            </a:pPr>
            <a:r>
              <a:rPr lang="en-US" sz="2554" spc="153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Logistic Regression model, combined with text preprocessing and feature extraction, provides reliable predictions.</a:t>
            </a:r>
          </a:p>
          <a:p>
            <a:pPr algn="l">
              <a:lnSpc>
                <a:spcPts val="1277"/>
              </a:lnSpc>
            </a:pPr>
          </a:p>
          <a:p>
            <a:pPr algn="l">
              <a:lnSpc>
                <a:spcPts val="3806"/>
              </a:lnSpc>
            </a:pPr>
            <a:r>
              <a:rPr lang="en-US" sz="2554" spc="153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Work:</a:t>
            </a:r>
          </a:p>
          <a:p>
            <a:pPr algn="l" marL="551515" indent="-275757" lvl="1">
              <a:lnSpc>
                <a:spcPts val="3806"/>
              </a:lnSpc>
              <a:buFont typeface="Arial"/>
              <a:buChar char="•"/>
            </a:pPr>
            <a:r>
              <a:rPr lang="en-US" sz="2554" spc="153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Explore advanced models like CNNs, RNNs, or transformer-based models.</a:t>
            </a:r>
          </a:p>
          <a:p>
            <a:pPr algn="l" marL="551515" indent="-275757" lvl="1">
              <a:lnSpc>
                <a:spcPts val="3806"/>
              </a:lnSpc>
              <a:buFont typeface="Arial"/>
              <a:buChar char="•"/>
            </a:pPr>
            <a:r>
              <a:rPr lang="en-US" sz="2554" spc="153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Incorporate a larger and more diverse dataset.</a:t>
            </a:r>
          </a:p>
          <a:p>
            <a:pPr algn="l" marL="551515" indent="-275757" lvl="1">
              <a:lnSpc>
                <a:spcPts val="3806"/>
              </a:lnSpc>
              <a:buFont typeface="Arial"/>
              <a:buChar char="•"/>
            </a:pPr>
            <a:r>
              <a:rPr lang="en-US" sz="2554" spc="153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Integrate social context-based features.</a:t>
            </a:r>
          </a:p>
          <a:p>
            <a:pPr algn="l" marL="551515" indent="-275757" lvl="1">
              <a:lnSpc>
                <a:spcPts val="3806"/>
              </a:lnSpc>
              <a:buFont typeface="Arial"/>
              <a:buChar char="•"/>
            </a:pPr>
            <a:r>
              <a:rPr lang="en-US" sz="2554" spc="153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Improve the user interface with additional functionalities.</a:t>
            </a:r>
          </a:p>
          <a:p>
            <a:pPr algn="l" marL="0" indent="0" lvl="0">
              <a:lnSpc>
                <a:spcPts val="380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2854" y="1780660"/>
            <a:ext cx="9708329" cy="104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</a:rPr>
              <a:t>SOURCE CODE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191125"/>
            <a:ext cx="16230600" cy="48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331" u="sng">
                <a:solidFill>
                  <a:srgbClr val="FFFFFF"/>
                </a:solidFill>
                <a:latin typeface="Bitter Bold"/>
                <a:ea typeface="Bitter Bold"/>
                <a:cs typeface="Bitter Bold"/>
                <a:sym typeface="Bitter Bold"/>
                <a:hlinkClick r:id="rId3" tooltip="https://github.com/jigyasay/Fake_News_Detection/blob/main/app.py"/>
              </a:rPr>
              <a:t>https://github.com/jigyasay/Fake_News_Detection/blob/main/app.py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DAGK2pgSYko</dc:identifier>
  <dcterms:modified xsi:type="dcterms:W3CDTF">2011-08-01T06:04:30Z</dcterms:modified>
  <cp:revision>1</cp:revision>
  <dc:title>Fake News Detection Web App</dc:title>
</cp:coreProperties>
</file>